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80" r:id="rId14"/>
    <p:sldId id="281" r:id="rId15"/>
    <p:sldId id="264" r:id="rId16"/>
    <p:sldId id="282" r:id="rId17"/>
    <p:sldId id="273" r:id="rId18"/>
    <p:sldId id="283" r:id="rId19"/>
    <p:sldId id="277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나눔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8913099999999999"/>
          <c:y val="6.4724900000000002E-2"/>
          <c:w val="0.78596299999999997"/>
          <c:h val="0.821680999999999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지역 1</c:v>
                </c:pt>
              </c:strCache>
            </c:strRef>
          </c:tx>
          <c:spPr>
            <a:solidFill>
              <a:srgbClr val="2E578C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침대</c:v>
                </c:pt>
                <c:pt idx="1">
                  <c:v>목재마루재</c:v>
                </c:pt>
                <c:pt idx="2">
                  <c:v>비닐바닥재</c:v>
                </c:pt>
                <c:pt idx="3">
                  <c:v>목재문</c:v>
                </c:pt>
                <c:pt idx="4">
                  <c:v>석재 또는 타일바닥재</c:v>
                </c:pt>
                <c:pt idx="5">
                  <c:v>킥보드</c:v>
                </c:pt>
                <c:pt idx="6">
                  <c:v>소파</c:v>
                </c:pt>
                <c:pt idx="7">
                  <c:v>기타완구</c:v>
                </c:pt>
                <c:pt idx="8">
                  <c:v>놀이터용 미끄럼틀</c:v>
                </c:pt>
                <c:pt idx="9">
                  <c:v>기타승용물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1975</c:v>
                </c:pt>
                <c:pt idx="1">
                  <c:v>920</c:v>
                </c:pt>
                <c:pt idx="2">
                  <c:v>888</c:v>
                </c:pt>
                <c:pt idx="3">
                  <c:v>811</c:v>
                </c:pt>
                <c:pt idx="4">
                  <c:v>777</c:v>
                </c:pt>
                <c:pt idx="5">
                  <c:v>738</c:v>
                </c:pt>
                <c:pt idx="6">
                  <c:v>626</c:v>
                </c:pt>
                <c:pt idx="7">
                  <c:v>476</c:v>
                </c:pt>
                <c:pt idx="8">
                  <c:v>464</c:v>
                </c:pt>
                <c:pt idx="9">
                  <c:v>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73-BB42-B56B-205F9A745F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Apple SD 산돌고딕 Neo 일반체"/>
              </a:defRPr>
            </a:pPr>
            <a:endParaRPr lang="ko-Kore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Apple SD 산돌고딕 Neo 일반체"/>
              </a:defRPr>
            </a:pPr>
            <a:endParaRPr lang="ko-Kore-KR"/>
          </a:p>
        </c:txPr>
        <c:crossAx val="2094734552"/>
        <c:crosses val="autoZero"/>
        <c:crossBetween val="between"/>
        <c:majorUnit val="500"/>
        <c:minorUnit val="2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0632300000000001"/>
          <c:y val="0.20632300000000001"/>
          <c:w val="0.58735400000000004"/>
          <c:h val="0.574853999999999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858685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A828-D64D-9289-DEE9A90C0DA8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828-D64D-9289-DEE9A90C0DA8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나눔고딕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828-D64D-9289-DEE9A90C0DA8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나눔고딕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828-D64D-9289-DEE9A90C0DA8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나눔고딕"/>
                  </a:defRPr>
                </a:pPr>
                <a:endParaRPr lang="ko-Kore-K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예</c:v>
                </c:pt>
                <c:pt idx="1">
                  <c:v>아니오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92.87</c:v>
                </c:pt>
                <c:pt idx="1">
                  <c:v>7.13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28-D64D-9289-DEE9A90C0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43428"/>
          <c:y val="0.19653000000000001"/>
          <c:w val="0.44294800000000001"/>
          <c:h val="0.5944399999999999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지역 1</c:v>
                </c:pt>
              </c:strCache>
            </c:strRef>
          </c:tx>
          <c:spPr>
            <a:solidFill>
              <a:srgbClr val="858685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4E-534F-8449-E4E98942FD6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4E-534F-8449-E4E98942FD6F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나눔고딕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64E-534F-8449-E4E98942FD6F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000000"/>
                      </a:solidFill>
                      <a:latin typeface="나눔고딕"/>
                    </a:defRPr>
                  </a:pPr>
                  <a:endParaRPr lang="ko-Kore-KR"/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64E-534F-8449-E4E98942FD6F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나눔고딕"/>
                  </a:defRPr>
                </a:pPr>
                <a:endParaRPr lang="ko-Kore-KR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FDFF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아니오</c:v>
                </c:pt>
                <c:pt idx="1">
                  <c:v>예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61.26</c:v>
                </c:pt>
                <c:pt idx="1">
                  <c:v>38.74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4E-534F-8449-E4E98942F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3941299999999999"/>
          <c:y val="6.7025799999999996E-2"/>
          <c:w val="0.26058700000000001"/>
          <c:h val="0.17842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나눔고딕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3033499999999999"/>
          <c:y val="7.0290699999999998E-2"/>
          <c:w val="0.65054000000000001"/>
          <c:h val="0.80892799999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1순위</c:v>
                </c:pt>
              </c:strCache>
            </c:strRef>
          </c:tx>
          <c:spPr>
            <a:solidFill>
              <a:srgbClr val="A9A9A9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8043-0B44-A3DA-FF0F955E8AB7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43-0B44-A3DA-FF0F955E8AB7}"/>
              </c:ext>
            </c:extLst>
          </c:dPt>
          <c:cat>
            <c:strRef>
              <c:f>Sheet1!$B$1:$G$1</c:f>
              <c:strCache>
                <c:ptCount val="6"/>
                <c:pt idx="0">
                  <c:v>보행중 교통사고</c:v>
                </c:pt>
                <c:pt idx="1">
                  <c:v>놀이 중 사고(추락, 질식사 등)</c:v>
                </c:pt>
                <c:pt idx="2">
                  <c:v>유괴</c:v>
                </c:pt>
                <c:pt idx="3">
                  <c:v>안전 여부 불투명한 놀잇감</c:v>
                </c:pt>
                <c:pt idx="4">
                  <c:v>안심 먹거리 부족</c:v>
                </c:pt>
                <c:pt idx="5">
                  <c:v>성범죄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0.307</c:v>
                </c:pt>
                <c:pt idx="1">
                  <c:v>0.185</c:v>
                </c:pt>
                <c:pt idx="2">
                  <c:v>0.129</c:v>
                </c:pt>
                <c:pt idx="3">
                  <c:v>0.109</c:v>
                </c:pt>
                <c:pt idx="4">
                  <c:v>8.5000000000000006E-2</c:v>
                </c:pt>
                <c:pt idx="5">
                  <c:v>7.2400000000000006E-2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3-0B44-A3DA-FF0F955E8A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defRPr>
            </a:pPr>
            <a:endParaRPr lang="ko-Kore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나눔고딕"/>
              </a:defRPr>
            </a:pPr>
            <a:endParaRPr lang="ko-Kore-KR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2791500000000001"/>
          <c:y val="7.0290699999999998E-2"/>
          <c:w val="0.64577499999999999"/>
          <c:h val="0.80892799999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2순위</c:v>
                </c:pt>
              </c:strCache>
            </c:strRef>
          </c:tx>
          <c:spPr>
            <a:solidFill>
              <a:schemeClr val="accent3">
                <a:lumOff val="10616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7D95-FB4C-93AF-F8CE42903DD7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95-FB4C-93AF-F8CE42903DD7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95-FB4C-93AF-F8CE42903DD7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7D95-FB4C-93AF-F8CE42903DD7}"/>
              </c:ext>
            </c:extLst>
          </c:dPt>
          <c:cat>
            <c:strRef>
              <c:f>Sheet1!$B$1:$G$1</c:f>
              <c:strCache>
                <c:ptCount val="6"/>
                <c:pt idx="0">
                  <c:v>놀이 중 사고(추락, 질식사 등)</c:v>
                </c:pt>
                <c:pt idx="1">
                  <c:v>유괴</c:v>
                </c:pt>
                <c:pt idx="2">
                  <c:v>안전 여부 불투명한 놀잇감</c:v>
                </c:pt>
                <c:pt idx="3">
                  <c:v>보행중 교통사고</c:v>
                </c:pt>
                <c:pt idx="4">
                  <c:v>성범죄</c:v>
                </c:pt>
                <c:pt idx="5">
                  <c:v>안심 먹거리 부족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0.20499999999999999</c:v>
                </c:pt>
                <c:pt idx="1">
                  <c:v>0.16400000000000001</c:v>
                </c:pt>
                <c:pt idx="2">
                  <c:v>0.14799999999999999</c:v>
                </c:pt>
                <c:pt idx="3">
                  <c:v>0.14599999999999999</c:v>
                </c:pt>
                <c:pt idx="4">
                  <c:v>8.0500000000000002E-2</c:v>
                </c:pt>
                <c:pt idx="5">
                  <c:v>7.5899999999999995E-2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95-FB4C-93AF-F8CE42903D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defRPr>
            </a:pPr>
            <a:endParaRPr lang="ko-Kore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나눔고딕"/>
              </a:defRPr>
            </a:pPr>
            <a:endParaRPr lang="ko-Kore-KR"/>
          </a:p>
        </c:txPr>
        <c:crossAx val="2094734552"/>
        <c:crosses val="autoZero"/>
        <c:crossBetween val="between"/>
        <c:majorUnit val="5.5E-2"/>
        <c:minorUnit val="2.75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2791500000000001"/>
          <c:y val="7.0290699999999998E-2"/>
          <c:w val="0.64577499999999999"/>
          <c:h val="0.808927999999999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3순위</c:v>
                </c:pt>
              </c:strCache>
            </c:strRef>
          </c:tx>
          <c:spPr>
            <a:solidFill>
              <a:schemeClr val="accent3">
                <a:lumOff val="10616"/>
              </a:schemeClr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746C-6345-A397-6C0141A9A711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6C-6345-A397-6C0141A9A711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746C-6345-A397-6C0141A9A711}"/>
              </c:ext>
            </c:extLst>
          </c:dPt>
          <c:cat>
            <c:strRef>
              <c:f>Sheet1!$B$1:$G$1</c:f>
              <c:strCache>
                <c:ptCount val="6"/>
                <c:pt idx="0">
                  <c:v>놀이 중 사고(추락, 질식사 등)</c:v>
                </c:pt>
                <c:pt idx="1">
                  <c:v>안전 여부 불투명한 놀잇감</c:v>
                </c:pt>
                <c:pt idx="2">
                  <c:v>안심 먹거리 부족</c:v>
                </c:pt>
                <c:pt idx="3">
                  <c:v>보행중 교통사고</c:v>
                </c:pt>
                <c:pt idx="4">
                  <c:v>성범죄</c:v>
                </c:pt>
                <c:pt idx="5">
                  <c:v>유괴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0.17</c:v>
                </c:pt>
                <c:pt idx="1">
                  <c:v>0.151</c:v>
                </c:pt>
                <c:pt idx="2">
                  <c:v>0.108</c:v>
                </c:pt>
                <c:pt idx="3">
                  <c:v>0.10199999999999999</c:v>
                </c:pt>
                <c:pt idx="4">
                  <c:v>8.8499999999999995E-2</c:v>
                </c:pt>
                <c:pt idx="5">
                  <c:v>7.2400000000000006E-2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6C-6345-A397-6C0141A9A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defRPr>
            </a:pPr>
            <a:endParaRPr lang="ko-Kore-KR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나눔고딕"/>
              </a:defRPr>
            </a:pPr>
            <a:endParaRPr lang="ko-Kore-KR"/>
          </a:p>
        </c:txPr>
        <c:crossAx val="2094734552"/>
        <c:crosses val="autoZero"/>
        <c:crossBetween val="between"/>
        <c:majorUnit val="4.2500000000000003E-2"/>
        <c:minorUnit val="2.1250000000000002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나눔고딕"/>
      </a:defRPr>
    </a:lvl1pPr>
    <a:lvl2pPr indent="228600" latinLnBrk="0">
      <a:defRPr sz="1200">
        <a:latin typeface="+mj-lt"/>
        <a:ea typeface="+mj-ea"/>
        <a:cs typeface="+mj-cs"/>
        <a:sym typeface="나눔고딕"/>
      </a:defRPr>
    </a:lvl2pPr>
    <a:lvl3pPr indent="457200" latinLnBrk="0">
      <a:defRPr sz="1200">
        <a:latin typeface="+mj-lt"/>
        <a:ea typeface="+mj-ea"/>
        <a:cs typeface="+mj-cs"/>
        <a:sym typeface="나눔고딕"/>
      </a:defRPr>
    </a:lvl3pPr>
    <a:lvl4pPr indent="685800" latinLnBrk="0">
      <a:defRPr sz="1200">
        <a:latin typeface="+mj-lt"/>
        <a:ea typeface="+mj-ea"/>
        <a:cs typeface="+mj-cs"/>
        <a:sym typeface="나눔고딕"/>
      </a:defRPr>
    </a:lvl4pPr>
    <a:lvl5pPr indent="914400" latinLnBrk="0">
      <a:defRPr sz="1200">
        <a:latin typeface="+mj-lt"/>
        <a:ea typeface="+mj-ea"/>
        <a:cs typeface="+mj-cs"/>
        <a:sym typeface="나눔고딕"/>
      </a:defRPr>
    </a:lvl5pPr>
    <a:lvl6pPr indent="1143000" latinLnBrk="0">
      <a:defRPr sz="1200">
        <a:latin typeface="+mj-lt"/>
        <a:ea typeface="+mj-ea"/>
        <a:cs typeface="+mj-cs"/>
        <a:sym typeface="나눔고딕"/>
      </a:defRPr>
    </a:lvl6pPr>
    <a:lvl7pPr indent="1371600" latinLnBrk="0">
      <a:defRPr sz="1200">
        <a:latin typeface="+mj-lt"/>
        <a:ea typeface="+mj-ea"/>
        <a:cs typeface="+mj-cs"/>
        <a:sym typeface="나눔고딕"/>
      </a:defRPr>
    </a:lvl7pPr>
    <a:lvl8pPr indent="1600200" latinLnBrk="0">
      <a:defRPr sz="1200">
        <a:latin typeface="+mj-lt"/>
        <a:ea typeface="+mj-ea"/>
        <a:cs typeface="+mj-cs"/>
        <a:sym typeface="나눔고딕"/>
      </a:defRPr>
    </a:lvl8pPr>
    <a:lvl9pPr indent="1828800" latinLnBrk="0">
      <a:defRPr sz="1200">
        <a:latin typeface="+mj-lt"/>
        <a:ea typeface="+mj-ea"/>
        <a:cs typeface="+mj-cs"/>
        <a:sym typeface="나눔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64951" y="6404292"/>
            <a:ext cx="288849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나눔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928" y="1816896"/>
            <a:ext cx="548244" cy="548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" name="직사각형 4"/>
          <p:cNvGrpSpPr/>
          <p:nvPr/>
        </p:nvGrpSpPr>
        <p:grpSpPr>
          <a:xfrm>
            <a:off x="4345709" y="2674023"/>
            <a:ext cx="3500583" cy="702671"/>
            <a:chOff x="0" y="-1"/>
            <a:chExt cx="3500581" cy="722747"/>
          </a:xfrm>
        </p:grpSpPr>
        <p:sp>
          <p:nvSpPr>
            <p:cNvPr id="95" name="직사각형"/>
            <p:cNvSpPr/>
            <p:nvPr/>
          </p:nvSpPr>
          <p:spPr>
            <a:xfrm>
              <a:off x="0" y="-1"/>
              <a:ext cx="3500581" cy="72274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96" name="/"/>
            <p:cNvSpPr txBox="1"/>
            <p:nvPr/>
          </p:nvSpPr>
          <p:spPr>
            <a:xfrm>
              <a:off x="45720" y="155603"/>
              <a:ext cx="3409141" cy="411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2000"/>
                <a:t>/</a:t>
              </a:r>
            </a:p>
          </p:txBody>
        </p:sp>
      </p:grpSp>
      <p:sp>
        <p:nvSpPr>
          <p:cNvPr id="98" name="TextBox 5"/>
          <p:cNvSpPr txBox="1"/>
          <p:nvPr/>
        </p:nvSpPr>
        <p:spPr>
          <a:xfrm>
            <a:off x="4740224" y="2577221"/>
            <a:ext cx="216661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62626"/>
                </a:solidFill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lvl1pPr>
          </a:lstStyle>
          <a:p>
            <a:r>
              <a:rPr sz="2800" dirty="0"/>
              <a:t>Baby G</a:t>
            </a:r>
            <a:r>
              <a:rPr lang="en-US" sz="2800" dirty="0"/>
              <a:t>ua</a:t>
            </a:r>
            <a:r>
              <a:rPr sz="2800" dirty="0"/>
              <a:t>rd</a:t>
            </a:r>
          </a:p>
        </p:txBody>
      </p:sp>
      <p:sp>
        <p:nvSpPr>
          <p:cNvPr id="99" name="직선 연결선 7"/>
          <p:cNvSpPr/>
          <p:nvPr/>
        </p:nvSpPr>
        <p:spPr>
          <a:xfrm>
            <a:off x="4421177" y="2312089"/>
            <a:ext cx="3297383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 sz="2000"/>
          </a:p>
        </p:txBody>
      </p:sp>
      <p:sp>
        <p:nvSpPr>
          <p:cNvPr id="100" name="직선 연결선 8"/>
          <p:cNvSpPr/>
          <p:nvPr/>
        </p:nvSpPr>
        <p:spPr>
          <a:xfrm>
            <a:off x="4400665" y="3200118"/>
            <a:ext cx="2917592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 sz="2000"/>
          </a:p>
        </p:txBody>
      </p:sp>
      <p:grpSp>
        <p:nvGrpSpPr>
          <p:cNvPr id="103" name="그룹 9"/>
          <p:cNvGrpSpPr/>
          <p:nvPr/>
        </p:nvGrpSpPr>
        <p:grpSpPr>
          <a:xfrm>
            <a:off x="3350766" y="3967413"/>
            <a:ext cx="5490468" cy="420548"/>
            <a:chOff x="0" y="0"/>
            <a:chExt cx="5490467" cy="420547"/>
          </a:xfrm>
        </p:grpSpPr>
        <p:sp>
          <p:nvSpPr>
            <p:cNvPr id="101" name="평행 사변형 2"/>
            <p:cNvSpPr/>
            <p:nvPr/>
          </p:nvSpPr>
          <p:spPr>
            <a:xfrm>
              <a:off x="0" y="-1"/>
              <a:ext cx="5490468" cy="42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TextBox 6"/>
            <p:cNvSpPr txBox="1"/>
            <p:nvPr/>
          </p:nvSpPr>
          <p:spPr>
            <a:xfrm>
              <a:off x="320295" y="31203"/>
              <a:ext cx="484987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영유아</a:t>
              </a:r>
              <a:r>
                <a:rPr dirty="0"/>
                <a:t> </a:t>
              </a:r>
              <a:r>
                <a:rPr dirty="0" err="1"/>
                <a:t>위험물</a:t>
              </a:r>
              <a:r>
                <a:rPr dirty="0"/>
                <a:t> </a:t>
              </a:r>
              <a:r>
                <a:rPr dirty="0" err="1"/>
                <a:t>탐지를</a:t>
              </a:r>
              <a:r>
                <a:rPr dirty="0"/>
                <a:t> </a:t>
              </a:r>
              <a:r>
                <a:rPr dirty="0" err="1"/>
                <a:t>통한</a:t>
              </a:r>
              <a:r>
                <a:rPr dirty="0"/>
                <a:t> </a:t>
              </a:r>
              <a:r>
                <a:rPr dirty="0" err="1"/>
                <a:t>안전</a:t>
              </a:r>
              <a:r>
                <a:rPr dirty="0"/>
                <a:t> </a:t>
              </a:r>
              <a:r>
                <a:rPr dirty="0" err="1"/>
                <a:t>사고</a:t>
              </a:r>
              <a:r>
                <a:rPr dirty="0"/>
                <a:t> </a:t>
              </a:r>
              <a:r>
                <a:rPr dirty="0" err="1"/>
                <a:t>예방</a:t>
              </a:r>
              <a:r>
                <a:rPr dirty="0"/>
                <a:t> </a:t>
              </a:r>
              <a:r>
                <a:rPr dirty="0" err="1"/>
                <a:t>시스템</a:t>
              </a:r>
              <a:endParaRPr dirty="0"/>
            </a:p>
          </p:txBody>
        </p:sp>
      </p:grpSp>
      <p:pic>
        <p:nvPicPr>
          <p:cNvPr id="104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11" y="2497448"/>
            <a:ext cx="476813" cy="63198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4A872007-E9D4-6E48-8CE6-4BB638C07774}"/>
              </a:ext>
            </a:extLst>
          </p:cNvPr>
          <p:cNvSpPr txBox="1"/>
          <p:nvPr/>
        </p:nvSpPr>
        <p:spPr>
          <a:xfrm>
            <a:off x="8007928" y="5667069"/>
            <a:ext cx="37055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400">
                <a:solidFill>
                  <a:srgbClr val="262626"/>
                </a:solidFill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lvl1pPr>
          </a:lstStyle>
          <a:p>
            <a:r>
              <a:rPr lang="en-US" sz="1800" dirty="0">
                <a:latin typeface="BM Dohyeon" panose="020B0600000101010101" pitchFamily="34" charset="-127"/>
                <a:ea typeface="BM Dohyeon" panose="020B0600000101010101" pitchFamily="34" charset="-127"/>
                <a:cs typeface="+mj-cs"/>
              </a:rPr>
              <a:t>4</a:t>
            </a:r>
            <a:r>
              <a:rPr lang="ko-KR" altLang="en-US" sz="1800" dirty="0">
                <a:latin typeface="BM Dohyeon" panose="020B0600000101010101" pitchFamily="34" charset="-127"/>
                <a:ea typeface="BM Dohyeon" panose="020B0600000101010101" pitchFamily="34" charset="-127"/>
                <a:cs typeface="+mj-cs"/>
              </a:rPr>
              <a:t>조</a:t>
            </a:r>
            <a:endParaRPr lang="en-US" altLang="ko-KR" sz="1800" dirty="0">
              <a:latin typeface="BM Dohyeon" panose="020B0600000101010101" pitchFamily="34" charset="-127"/>
              <a:ea typeface="BM Dohyeon" panose="020B0600000101010101" pitchFamily="34" charset="-127"/>
              <a:cs typeface="+mj-cs"/>
            </a:endParaRPr>
          </a:p>
          <a:p>
            <a:r>
              <a:rPr lang="ko-KR" altLang="en-US" sz="1800" dirty="0">
                <a:latin typeface="BM Dohyeon" panose="020B0600000101010101" pitchFamily="34" charset="-127"/>
                <a:ea typeface="BM Dohyeon" panose="020B0600000101010101" pitchFamily="34" charset="-127"/>
                <a:cs typeface="+mj-cs"/>
              </a:rPr>
              <a:t>이다혜 이상헌 이지원 이지현 홍유진</a:t>
            </a:r>
            <a:endParaRPr sz="1800" dirty="0">
              <a:latin typeface="BM Dohyeon" panose="020B0600000101010101" pitchFamily="34" charset="-127"/>
              <a:ea typeface="BM Dohyeon" panose="020B0600000101010101" pitchFamily="34" charset="-127"/>
              <a:cs typeface="+mj-c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3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75" name="따라서 가정에서 발생할 안전사고를 예방하여…"/>
          <p:cNvSpPr txBox="1"/>
          <p:nvPr/>
        </p:nvSpPr>
        <p:spPr>
          <a:xfrm>
            <a:off x="1936438" y="2484318"/>
            <a:ext cx="9025729" cy="1889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dirty="0" err="1"/>
              <a:t>따라서</a:t>
            </a:r>
            <a:r>
              <a:rPr dirty="0"/>
              <a:t> </a:t>
            </a:r>
            <a:r>
              <a:rPr dirty="0" err="1"/>
              <a:t>가정에서</a:t>
            </a:r>
            <a:r>
              <a:rPr dirty="0"/>
              <a:t> </a:t>
            </a:r>
            <a:r>
              <a:rPr dirty="0" err="1"/>
              <a:t>발생할</a:t>
            </a:r>
            <a:r>
              <a:rPr dirty="0"/>
              <a:t> </a:t>
            </a:r>
            <a:r>
              <a:rPr dirty="0" err="1"/>
              <a:t>안전사고를</a:t>
            </a:r>
            <a:r>
              <a:rPr dirty="0"/>
              <a:t> </a:t>
            </a:r>
            <a:r>
              <a:rPr dirty="0" err="1"/>
              <a:t>예방하여</a:t>
            </a:r>
            <a:endParaRPr dirty="0"/>
          </a:p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dirty="0" err="1"/>
              <a:t>영유아의</a:t>
            </a:r>
            <a:r>
              <a:rPr dirty="0"/>
              <a:t> </a:t>
            </a:r>
            <a:r>
              <a:rPr dirty="0" err="1"/>
              <a:t>안전을</a:t>
            </a:r>
            <a:r>
              <a:rPr dirty="0"/>
              <a:t> </a:t>
            </a:r>
            <a:r>
              <a:rPr dirty="0" err="1"/>
              <a:t>책임져줄</a:t>
            </a:r>
            <a:endParaRPr dirty="0"/>
          </a:p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b="1" dirty="0" err="1"/>
              <a:t>영유아</a:t>
            </a:r>
            <a:r>
              <a:rPr b="1" dirty="0"/>
              <a:t> </a:t>
            </a:r>
            <a:r>
              <a:rPr b="1" dirty="0" err="1"/>
              <a:t>위험물</a:t>
            </a:r>
            <a:r>
              <a:rPr b="1" dirty="0"/>
              <a:t> </a:t>
            </a:r>
            <a:r>
              <a:rPr b="1" dirty="0" err="1"/>
              <a:t>탐지</a:t>
            </a:r>
            <a:r>
              <a:rPr b="1" dirty="0"/>
              <a:t> </a:t>
            </a:r>
            <a:r>
              <a:rPr b="1" dirty="0" err="1"/>
              <a:t>시스템</a:t>
            </a:r>
            <a:r>
              <a:rPr b="1" dirty="0"/>
              <a:t> ‘</a:t>
            </a:r>
            <a:r>
              <a:rPr lang="en-US" b="1" dirty="0"/>
              <a:t>Baby </a:t>
            </a:r>
            <a:r>
              <a:rPr lang="en-US" b="1" dirty="0" err="1"/>
              <a:t>Guard</a:t>
            </a:r>
            <a:r>
              <a:rPr b="1" dirty="0" err="1"/>
              <a:t>’</a:t>
            </a:r>
            <a:r>
              <a:rPr dirty="0" err="1"/>
              <a:t>를</a:t>
            </a:r>
            <a:r>
              <a:rPr dirty="0"/>
              <a:t>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주제로</a:t>
            </a:r>
            <a:r>
              <a:rPr dirty="0"/>
              <a:t> </a:t>
            </a:r>
            <a:r>
              <a:rPr dirty="0" err="1"/>
              <a:t>선정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4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Box 1"/>
          <p:cNvSpPr txBox="1"/>
          <p:nvPr/>
        </p:nvSpPr>
        <p:spPr>
          <a:xfrm>
            <a:off x="173043" y="367878"/>
            <a:ext cx="325516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2. 아이디어 개요</a:t>
            </a:r>
          </a:p>
        </p:txBody>
      </p:sp>
      <p:sp>
        <p:nvSpPr>
          <p:cNvPr id="186" name="아이디어 소개"/>
          <p:cNvSpPr txBox="1"/>
          <p:nvPr/>
        </p:nvSpPr>
        <p:spPr>
          <a:xfrm>
            <a:off x="514895" y="1416535"/>
            <a:ext cx="3056284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lang="en-US" dirty="0"/>
              <a:t>1)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소개</a:t>
            </a:r>
            <a:r>
              <a:rPr 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주요 기능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A651E-32EA-F24F-8DE5-CB367D602636}"/>
              </a:ext>
            </a:extLst>
          </p:cNvPr>
          <p:cNvSpPr txBox="1"/>
          <p:nvPr/>
        </p:nvSpPr>
        <p:spPr>
          <a:xfrm>
            <a:off x="943580" y="2416253"/>
            <a:ext cx="6324018" cy="64632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257040" indent="-257040" algn="ctr" defTabSz="871876">
              <a:buClr>
                <a:srgbClr val="000000"/>
              </a:buClr>
              <a:buFont typeface="Arial"/>
              <a:buNone/>
              <a:defRPr lang="ko-KR" altLang="en-US"/>
            </a:pPr>
            <a:r>
              <a:rPr lang="en-US" altLang="ko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(1)</a:t>
            </a:r>
            <a:r>
              <a:rPr lang="ko-KR" altLang="en-US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감지된 위험물과 관련하여 발생할 수 있는 사고 유형 정보, 환경 개선 방안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AD594-98B1-0640-9D66-13BC6AA97580}"/>
              </a:ext>
            </a:extLst>
          </p:cNvPr>
          <p:cNvSpPr txBox="1"/>
          <p:nvPr/>
        </p:nvSpPr>
        <p:spPr>
          <a:xfrm>
            <a:off x="659874" y="3514725"/>
            <a:ext cx="6508409" cy="3693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257040" indent="-257040" algn="ctr" defTabSz="844630">
              <a:buClr>
                <a:srgbClr val="000000"/>
              </a:buClr>
              <a:buFont typeface="Arial"/>
              <a:buNone/>
              <a:defRPr lang="ko-KR" altLang="en-US"/>
            </a:pPr>
            <a:r>
              <a:rPr lang="en-US" altLang="ko-KR" sz="18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(2)</a:t>
            </a:r>
            <a:r>
              <a:rPr lang="ko-KR" altLang="en-US" sz="18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연령/성별/장애</a:t>
            </a:r>
            <a:r>
              <a:rPr lang="ko-KR" altLang="en-US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여부 등에 따라 위험물과 안전 사고 세분화 가능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060F3-20B7-B547-8E0A-3ED1B3F87002}"/>
              </a:ext>
            </a:extLst>
          </p:cNvPr>
          <p:cNvSpPr txBox="1"/>
          <p:nvPr/>
        </p:nvSpPr>
        <p:spPr>
          <a:xfrm>
            <a:off x="659874" y="4419400"/>
            <a:ext cx="6508409" cy="646329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257040" indent="-257040" algn="ctr" defTabSz="818236">
              <a:buClr>
                <a:srgbClr val="000000"/>
              </a:buClr>
              <a:buFont typeface="Arial"/>
              <a:buNone/>
              <a:defRPr lang="ko-KR" altLang="en-US"/>
            </a:pPr>
            <a:r>
              <a:rPr lang="en-US" altLang="ko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(3)</a:t>
            </a:r>
            <a:r>
              <a:rPr lang="ko-KR" altLang="en-US" dirty="0"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발생할 수 있는 안전 사고의 유형, 빈도, 위해</a:t>
            </a:r>
            <a:r>
              <a:rPr lang="ko-KR" altLang="en-US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정도 등을 고려하여 산출된 위험도를 색상 등으로 시각화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998CB6-30BA-914C-9D74-B83927E7B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891083" y="1509518"/>
            <a:ext cx="3992840" cy="21992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34DE51-7E25-9541-AD5D-701204386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1083" y="3947922"/>
            <a:ext cx="4022359" cy="22144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9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0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Box 1"/>
          <p:cNvSpPr txBox="1"/>
          <p:nvPr/>
        </p:nvSpPr>
        <p:spPr>
          <a:xfrm>
            <a:off x="173043" y="367878"/>
            <a:ext cx="325516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2. 아이디어 개요</a:t>
            </a:r>
          </a:p>
        </p:txBody>
      </p:sp>
      <p:sp>
        <p:nvSpPr>
          <p:cNvPr id="192" name="기존 유사 특허"/>
          <p:cNvSpPr txBox="1"/>
          <p:nvPr/>
        </p:nvSpPr>
        <p:spPr>
          <a:xfrm>
            <a:off x="857795" y="1248400"/>
            <a:ext cx="194700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dirty="0" err="1"/>
              <a:t>기존</a:t>
            </a:r>
            <a:r>
              <a:rPr dirty="0"/>
              <a:t> </a:t>
            </a:r>
            <a:r>
              <a:rPr dirty="0" err="1"/>
              <a:t>유사</a:t>
            </a:r>
            <a:r>
              <a:rPr dirty="0"/>
              <a:t> </a:t>
            </a:r>
            <a:r>
              <a:rPr dirty="0" err="1"/>
              <a:t>특허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ACB881-DC67-AA47-8499-C691839B3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4801" y="1951463"/>
            <a:ext cx="6547866" cy="1939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732D73-6270-B246-A279-93366AA4EB0F}"/>
              </a:ext>
            </a:extLst>
          </p:cNvPr>
          <p:cNvSpPr txBox="1"/>
          <p:nvPr/>
        </p:nvSpPr>
        <p:spPr>
          <a:xfrm>
            <a:off x="2171509" y="4485399"/>
            <a:ext cx="7848981" cy="3693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0" indent="0" algn="l" defTabSz="900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  <a:sym typeface="나눔고딕"/>
              </a:rPr>
              <a:t>-</a:t>
            </a:r>
            <a:r>
              <a:rPr lang="ko-KR" altLang="en-US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  <a:sym typeface="나눔고딕"/>
              </a:rPr>
              <a:t> 위의 특허는 인식된 이미지의 종류, 성인의 유무를 기준으로 위험 정도를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30F5F-4DA8-7144-89D5-CBD70D884392}"/>
              </a:ext>
            </a:extLst>
          </p:cNvPr>
          <p:cNvSpPr txBox="1"/>
          <p:nvPr/>
        </p:nvSpPr>
        <p:spPr>
          <a:xfrm>
            <a:off x="2171509" y="5131472"/>
            <a:ext cx="7704965" cy="64274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0" indent="0" algn="l" defTabSz="84463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-</a:t>
            </a:r>
            <a:r>
              <a:rPr lang="ko-KR" altLang="en-US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b="0" i="0" u="none" spc="0" dirty="0" err="1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객체탐지</a:t>
            </a:r>
            <a:r>
              <a:rPr lang="ko-KR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기술을 통해 성인의 유무, 어린이와 </a:t>
            </a:r>
            <a:r>
              <a:rPr lang="ko-KR" b="0" i="0" u="none" spc="0" dirty="0" err="1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위험물체의</a:t>
            </a:r>
            <a:r>
              <a:rPr lang="ko-KR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공간적 거리를 기반으로 위험상황을 판단</a:t>
            </a:r>
            <a:r>
              <a:rPr lang="ko-KR" altLang="en-US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하는 아이디어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9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0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Box 1"/>
          <p:cNvSpPr txBox="1"/>
          <p:nvPr/>
        </p:nvSpPr>
        <p:spPr>
          <a:xfrm>
            <a:off x="173043" y="367878"/>
            <a:ext cx="325516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2. 아이디어 개요</a:t>
            </a:r>
          </a:p>
        </p:txBody>
      </p:sp>
      <p:sp>
        <p:nvSpPr>
          <p:cNvPr id="192" name="기존 유사 특허"/>
          <p:cNvSpPr txBox="1"/>
          <p:nvPr/>
        </p:nvSpPr>
        <p:spPr>
          <a:xfrm>
            <a:off x="857795" y="1248400"/>
            <a:ext cx="41463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dirty="0" err="1"/>
              <a:t>기존</a:t>
            </a:r>
            <a:r>
              <a:rPr dirty="0"/>
              <a:t> </a:t>
            </a:r>
            <a:r>
              <a:rPr lang="ko-KR" altLang="en-US" dirty="0"/>
              <a:t>특허와</a:t>
            </a:r>
            <a:r>
              <a:rPr lang="en-US" altLang="ko-KR" dirty="0"/>
              <a:t> Baby Guard</a:t>
            </a:r>
            <a:r>
              <a:rPr lang="ko-KR" altLang="en-US" dirty="0"/>
              <a:t>의 차이점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52E4-1028-BA4E-9CA9-F3DDF26FA0CC}"/>
              </a:ext>
            </a:extLst>
          </p:cNvPr>
          <p:cNvSpPr txBox="1"/>
          <p:nvPr/>
        </p:nvSpPr>
        <p:spPr>
          <a:xfrm>
            <a:off x="1260251" y="2286363"/>
            <a:ext cx="9671497" cy="333321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vert="horz" wrap="square" lIns="45719" tIns="45719" rIns="45719" bIns="45719" anchor="t">
            <a:spAutoFit/>
          </a:bodyPr>
          <a:lstStyle/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+mj-lt"/>
              <a:buAutoNum type="arabicParenR"/>
              <a:defRPr lang="ko-KR" altLang="en-US"/>
            </a:pP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사물로부터 일어날 수 있는 사고에 대한 정보와 환경 개선 방안을 </a:t>
            </a:r>
            <a:r>
              <a:rPr lang="ko-KR" sz="1800" b="0" i="0" u="none" spc="0" dirty="0" err="1">
                <a:solidFill>
                  <a:srgbClr val="FF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To-do-list</a:t>
            </a:r>
            <a:r>
              <a:rPr lang="ko-KR" sz="1800" b="0" i="0" u="none" spc="0" dirty="0">
                <a:solidFill>
                  <a:srgbClr val="FF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 형태</a:t>
            </a:r>
            <a:r>
              <a:rPr lang="ko-KR" sz="1800" b="0" i="0" u="none" spc="0" dirty="0">
                <a:solidFill>
                  <a:srgbClr val="000000"/>
                </a:solidFill>
                <a:uFillTx/>
                <a:latin typeface="BM Hanna Air" panose="020B0600000101010101" pitchFamily="34" charset="-127"/>
                <a:ea typeface="BM Hanna Air" panose="020B0600000101010101" pitchFamily="34" charset="-127"/>
              </a:rPr>
              <a:t>로 제공</a:t>
            </a:r>
            <a:endParaRPr lang="en-US" altLang="ko-KR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+mj-lt"/>
              <a:buAutoNum type="arabicParenR"/>
              <a:defRPr lang="ko-KR" altLang="en-US"/>
            </a:pP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위험의 기준을 성인의 유무, 어린이와의 거리에 따라 나누지 않고</a:t>
            </a:r>
            <a:r>
              <a:rPr lang="ko-KR" altLang="en-US" dirty="0"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탐지된 물체의 </a:t>
            </a:r>
            <a:r>
              <a:rPr lang="ko-KR" altLang="ko-Kore-KR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사례</a:t>
            </a:r>
            <a:r>
              <a:rPr lang="ko-Kore-KR" altLang="en-US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 </a:t>
            </a:r>
            <a:r>
              <a:rPr lang="ko-KR" altLang="ko-Kore-KR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기반의 통계 자료</a:t>
            </a: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를 바탕으로 위험의 정도를 판단</a:t>
            </a:r>
            <a:endParaRPr lang="en-US" altLang="ko-KR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+mj-lt"/>
              <a:buAutoNum type="arabicParenR"/>
              <a:defRPr lang="ko-KR" altLang="en-US"/>
            </a:pP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위험의 정도를 </a:t>
            </a:r>
            <a:r>
              <a:rPr lang="ko-KR" altLang="ko-Kore-KR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색의 스펙트럼</a:t>
            </a:r>
            <a:r>
              <a:rPr lang="ko-KR" altLang="ko-Kore-KR" dirty="0">
                <a:latin typeface="BM Hanna Air" panose="020B0600000101010101" pitchFamily="34" charset="-127"/>
                <a:ea typeface="BM Hanna Air" panose="020B0600000101010101" pitchFamily="34" charset="-127"/>
              </a:rPr>
              <a:t>을 통해 표현하여 사용자로부터 위험을 더 정확히 탐지할 수 있도록 도움</a:t>
            </a:r>
            <a:endParaRPr lang="en-US" altLang="ko-KR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Arial"/>
              <a:buAutoNum type="arabicParenR"/>
              <a:defRPr lang="ko-KR" altLang="en-US"/>
            </a:pPr>
            <a:endParaRPr lang="ko-KR" altLang="ko-Kore-KR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342900" indent="-342900" algn="just" defTabSz="900000">
              <a:lnSpc>
                <a:spcPct val="200000"/>
              </a:lnSpc>
              <a:buClr>
                <a:srgbClr val="000000"/>
              </a:buClr>
              <a:buFont typeface="Arial"/>
              <a:buAutoNum type="arabicParenR"/>
              <a:defRPr lang="ko-KR" altLang="en-US"/>
            </a:pPr>
            <a:endParaRPr lang="ko-KR" sz="1800" b="0" i="0" u="none" spc="0" dirty="0">
              <a:solidFill>
                <a:srgbClr val="000000"/>
              </a:solidFill>
              <a:uFillTx/>
              <a:latin typeface="BM Hanna Air" panose="020B0600000101010101" pitchFamily="34" charset="-127"/>
              <a:ea typeface="BM Hanna Ai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7440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8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Box 1"/>
          <p:cNvSpPr txBox="1"/>
          <p:nvPr/>
        </p:nvSpPr>
        <p:spPr>
          <a:xfrm>
            <a:off x="173043" y="367878"/>
            <a:ext cx="40836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rPr dirty="0"/>
              <a:t>3.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구현방안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4B712D-5922-4713-B041-678A885B5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87" y="2396688"/>
            <a:ext cx="2136094" cy="18675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95CE3D-B81F-47EB-A2D9-C80A9A0EA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07" y="2805866"/>
            <a:ext cx="1304973" cy="109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D6571E-A214-475B-9F3B-E3B7F3DAD3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47" y="2358529"/>
            <a:ext cx="1981373" cy="17599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F0C830-96D7-4C35-B686-5F924897D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80" y="2053823"/>
            <a:ext cx="2904637" cy="2369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7D3636-0A08-4EDB-9BCC-745C2AF259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12" y="2805866"/>
            <a:ext cx="1304973" cy="1099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3F5EDB-D183-40ED-A1E0-0D167E6DDF4E}"/>
              </a:ext>
            </a:extLst>
          </p:cNvPr>
          <p:cNvSpPr txBox="1"/>
          <p:nvPr/>
        </p:nvSpPr>
        <p:spPr>
          <a:xfrm>
            <a:off x="2788920" y="4497214"/>
            <a:ext cx="66141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Object Detection + </a:t>
            </a:r>
            <a:r>
              <a:rPr lang="ko-KR" altLang="en-US" dirty="0"/>
              <a:t>사고사례 데이터 분석 기반의 경보 시스템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17325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8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Box 1"/>
          <p:cNvSpPr txBox="1"/>
          <p:nvPr/>
        </p:nvSpPr>
        <p:spPr>
          <a:xfrm>
            <a:off x="173043" y="367878"/>
            <a:ext cx="40836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3. 아이디어 구현방안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0046C-6C54-45BA-905F-9FEF58419C37}"/>
              </a:ext>
            </a:extLst>
          </p:cNvPr>
          <p:cNvSpPr txBox="1"/>
          <p:nvPr/>
        </p:nvSpPr>
        <p:spPr>
          <a:xfrm>
            <a:off x="642368" y="1932782"/>
            <a:ext cx="7004480" cy="2169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Mask R-CNN, YOLO v3,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RefineDet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M2Det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기존 모델을 참고하여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용도에 적합한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Object detection,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혹은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segmentation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개발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국내 실제 사고사례의 통계적 사실을 기반으로 위험도 지표 개발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altLang="ko-KR" cap="none" spc="0" normalizeH="0" baseline="0" dirty="0">
              <a:ln>
                <a:noFill/>
              </a:ln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나눔고딕"/>
            </a:endParaRPr>
          </a:p>
          <a:p>
            <a:pPr marL="285750" marR="0" indent="-2857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Gothic Neo" panose="02000300000000000000" pitchFamily="2" charset="-127"/>
              <a:ea typeface="Apple SD Gothic Neo" panose="02000300000000000000" pitchFamily="2" charset="-127"/>
              <a:sym typeface="나눔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C1C40A-66D8-4467-A23C-6FF43118D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8" y="3336310"/>
            <a:ext cx="5487187" cy="24724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0C25B-60AE-459B-ADCA-ACFE83EF2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75" y="1851451"/>
            <a:ext cx="2885057" cy="21895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08241-479C-4EA2-98E7-82E1DE4F7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13" y="3433660"/>
            <a:ext cx="4077789" cy="2277736"/>
          </a:xfrm>
          <a:prstGeom prst="rect">
            <a:avLst/>
          </a:prstGeom>
        </p:spPr>
      </p:pic>
      <p:sp>
        <p:nvSpPr>
          <p:cNvPr id="13" name="모델 개발 계획">
            <a:extLst>
              <a:ext uri="{FF2B5EF4-FFF2-40B4-BE49-F238E27FC236}">
                <a16:creationId xmlns:a16="http://schemas.microsoft.com/office/drawing/2014/main" id="{E04086BD-4123-A04C-A696-C9E93906A417}"/>
              </a:ext>
            </a:extLst>
          </p:cNvPr>
          <p:cNvSpPr txBox="1"/>
          <p:nvPr/>
        </p:nvSpPr>
        <p:spPr>
          <a:xfrm>
            <a:off x="843508" y="1233413"/>
            <a:ext cx="1656335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개발</a:t>
            </a:r>
            <a:r>
              <a:rPr dirty="0"/>
              <a:t> </a:t>
            </a:r>
            <a:r>
              <a:rPr dirty="0" err="1"/>
              <a:t>계획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3868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4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Box 1"/>
          <p:cNvSpPr txBox="1"/>
          <p:nvPr/>
        </p:nvSpPr>
        <p:spPr>
          <a:xfrm>
            <a:off x="173043" y="367878"/>
            <a:ext cx="40836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3. 아이디어 구현방안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9EAEDB-0B84-4831-808E-0840B4F75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82" y="1932663"/>
            <a:ext cx="5108509" cy="41662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4A755A-0947-41DC-9647-5E7895DB0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37" y="1611240"/>
            <a:ext cx="3157348" cy="4166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324A6-6082-46D1-B800-928F6D212623}"/>
              </a:ext>
            </a:extLst>
          </p:cNvPr>
          <p:cNvSpPr txBox="1"/>
          <p:nvPr/>
        </p:nvSpPr>
        <p:spPr>
          <a:xfrm>
            <a:off x="568490" y="2308961"/>
            <a:ext cx="4813637" cy="30008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</a:pP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오늘의집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집꾸미기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 국내 인테리어 커뮤니티의 실제 사진 데이터를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크롤링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COCO, ImageNet,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등의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Indoor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scene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recognition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관련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dataset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용도에 맞게 추가적으로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labeling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하여 사용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 소비자원 영유아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사고사례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중 실내 사례에 집중하여 데이터 분석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데이터 수집 계획">
            <a:extLst>
              <a:ext uri="{FF2B5EF4-FFF2-40B4-BE49-F238E27FC236}">
                <a16:creationId xmlns:a16="http://schemas.microsoft.com/office/drawing/2014/main" id="{38DB86CB-7FFA-F842-952E-44D81E3C4128}"/>
              </a:ext>
            </a:extLst>
          </p:cNvPr>
          <p:cNvSpPr txBox="1"/>
          <p:nvPr/>
        </p:nvSpPr>
        <p:spPr>
          <a:xfrm>
            <a:off x="772070" y="1249060"/>
            <a:ext cx="1837158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수집</a:t>
            </a:r>
            <a:r>
              <a:rPr dirty="0"/>
              <a:t> </a:t>
            </a:r>
            <a:r>
              <a:rPr dirty="0" err="1"/>
              <a:t>계획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6820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14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Box 1"/>
          <p:cNvSpPr txBox="1"/>
          <p:nvPr/>
        </p:nvSpPr>
        <p:spPr>
          <a:xfrm>
            <a:off x="173043" y="367878"/>
            <a:ext cx="40836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3. 아이디어 구현방안</a:t>
            </a:r>
          </a:p>
        </p:txBody>
      </p:sp>
      <p:sp>
        <p:nvSpPr>
          <p:cNvPr id="216" name="예상 결과물"/>
          <p:cNvSpPr txBox="1"/>
          <p:nvPr/>
        </p:nvSpPr>
        <p:spPr>
          <a:xfrm>
            <a:off x="857795" y="1248400"/>
            <a:ext cx="1329094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예상 결과물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2CAA01-F613-D94B-B607-90A83CC1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6" y="1762142"/>
            <a:ext cx="7524748" cy="42326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2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Box 1"/>
          <p:cNvSpPr txBox="1"/>
          <p:nvPr/>
        </p:nvSpPr>
        <p:spPr>
          <a:xfrm>
            <a:off x="173043" y="367878"/>
            <a:ext cx="4614876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rPr dirty="0"/>
              <a:t>4. </a:t>
            </a:r>
            <a:r>
              <a:rPr dirty="0" err="1"/>
              <a:t>활용방안</a:t>
            </a:r>
            <a:r>
              <a:rPr dirty="0"/>
              <a:t> 및 </a:t>
            </a:r>
            <a:r>
              <a:rPr dirty="0" err="1"/>
              <a:t>기대효과</a:t>
            </a:r>
            <a:endParaRPr dirty="0"/>
          </a:p>
        </p:txBody>
      </p:sp>
      <p:sp>
        <p:nvSpPr>
          <p:cNvPr id="2" name="1) 영유아 안전사고 발생 원인">
            <a:extLst>
              <a:ext uri="{FF2B5EF4-FFF2-40B4-BE49-F238E27FC236}">
                <a16:creationId xmlns:a16="http://schemas.microsoft.com/office/drawing/2014/main" id="{06E08334-EDFA-4CB3-8E4C-A82F063DAAB7}"/>
              </a:ext>
            </a:extLst>
          </p:cNvPr>
          <p:cNvSpPr txBox="1"/>
          <p:nvPr/>
        </p:nvSpPr>
        <p:spPr>
          <a:xfrm>
            <a:off x="1007713" y="2305615"/>
            <a:ext cx="9790917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pPr marL="9144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20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육아 초보에게 </a:t>
            </a:r>
            <a:r>
              <a:rPr lang="ko-KR" altLang="en-US" sz="2000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아이가 자라는 환경을 미리 점검해볼 수 있는 기회를 제공하여 아이의 </a:t>
            </a:r>
            <a:r>
              <a:rPr lang="ko-KR" altLang="en-US" sz="2000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안전사고 발생 위험 감소</a:t>
            </a:r>
            <a:r>
              <a:rPr lang="ko-KR" altLang="en-US" sz="2000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를 기대</a:t>
            </a:r>
            <a:endParaRPr lang="en-US" altLang="ko-KR" sz="2000" dirty="0">
              <a:solidFill>
                <a:schemeClr val="tx1"/>
              </a:solidFill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9144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9144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ko-KR" altLang="en-US" sz="2000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유아 관련 시설 설립 시 </a:t>
            </a:r>
            <a:r>
              <a:rPr lang="ko-KR" altLang="en-US" sz="2000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실내 안전 점검 기반</a:t>
            </a:r>
            <a:r>
              <a:rPr lang="ko-KR" altLang="en-US" sz="2000" dirty="0">
                <a:solidFill>
                  <a:schemeClr val="tx1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을 마련</a:t>
            </a:r>
            <a:endParaRPr lang="en-US" altLang="ko-KR" sz="2000" dirty="0">
              <a:solidFill>
                <a:schemeClr val="tx1"/>
              </a:solidFill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9144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BM Hanna Air" panose="020B0600000101010101" pitchFamily="34" charset="-127"/>
              <a:ea typeface="BM Hanna Air" panose="020B0600000101010101" pitchFamily="34" charset="-127"/>
            </a:endParaRPr>
          </a:p>
          <a:p>
            <a:pPr marL="914400" indent="-457200" algn="just" fontAlgn="base">
              <a:buFont typeface="+mj-lt"/>
              <a:buAutoNum type="arabicParenR"/>
            </a:pPr>
            <a:r>
              <a:rPr lang="ko-KR" altLang="en-US" sz="20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기존 인터넷 검색보다 영유아 안전 정보에 대한 접근성과 직관성을 높여 경제적 환경 등으로 인해 </a:t>
            </a:r>
            <a:r>
              <a:rPr lang="ko-KR" altLang="en-US" sz="2000" dirty="0">
                <a:solidFill>
                  <a:srgbClr val="FF0000"/>
                </a:solidFill>
                <a:latin typeface="BM Hanna Air" panose="020B0600000101010101" pitchFamily="34" charset="-127"/>
                <a:ea typeface="BM Hanna Air" panose="020B0600000101010101" pitchFamily="34" charset="-127"/>
              </a:rPr>
              <a:t>육아에 전념할 수 없는 취약계층 보호자</a:t>
            </a:r>
            <a:r>
              <a:rPr lang="ko-KR" altLang="en-US" sz="2000" dirty="0">
                <a:latin typeface="BM Hanna Air" panose="020B0600000101010101" pitchFamily="34" charset="-127"/>
                <a:ea typeface="BM Hanna Air" panose="020B0600000101010101" pitchFamily="34" charset="-127"/>
              </a:rPr>
              <a:t>들이 큰 효과를 볼 것으로 기대</a:t>
            </a:r>
            <a:endParaRPr lang="en-US" altLang="ko-KR" sz="2000" dirty="0">
              <a:latin typeface="BM Hanna Air" panose="020B0600000101010101" pitchFamily="34" charset="-127"/>
              <a:ea typeface="BM Hanna Ai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9960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928" y="2143468"/>
            <a:ext cx="548244" cy="548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" name="직사각형 4"/>
          <p:cNvGrpSpPr/>
          <p:nvPr/>
        </p:nvGrpSpPr>
        <p:grpSpPr>
          <a:xfrm>
            <a:off x="4354945" y="2773968"/>
            <a:ext cx="3500582" cy="722746"/>
            <a:chOff x="0" y="0"/>
            <a:chExt cx="3500580" cy="722745"/>
          </a:xfrm>
        </p:grpSpPr>
        <p:sp>
          <p:nvSpPr>
            <p:cNvPr id="235" name="직사각형"/>
            <p:cNvSpPr/>
            <p:nvPr/>
          </p:nvSpPr>
          <p:spPr>
            <a:xfrm>
              <a:off x="0" y="-1"/>
              <a:ext cx="3500581" cy="72274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/"/>
            <p:cNvSpPr txBox="1"/>
            <p:nvPr/>
          </p:nvSpPr>
          <p:spPr>
            <a:xfrm>
              <a:off x="45720" y="182302"/>
              <a:ext cx="3409141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/</a:t>
              </a:r>
            </a:p>
          </p:txBody>
        </p:sp>
      </p:grpSp>
      <p:sp>
        <p:nvSpPr>
          <p:cNvPr id="238" name="TextBox 5"/>
          <p:cNvSpPr txBox="1"/>
          <p:nvPr/>
        </p:nvSpPr>
        <p:spPr>
          <a:xfrm>
            <a:off x="5042056" y="2974270"/>
            <a:ext cx="186009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400">
                <a:solidFill>
                  <a:srgbClr val="262626"/>
                </a:solidFill>
                <a:latin typeface="Tmon몬소리 Black"/>
                <a:ea typeface="Tmon몬소리 Black"/>
                <a:cs typeface="Tmon몬소리 Black"/>
                <a:sym typeface="Tmon몬소리 Black"/>
              </a:defRPr>
            </a:pPr>
            <a:r>
              <a:t>THANK YOU</a:t>
            </a:r>
          </a:p>
        </p:txBody>
      </p:sp>
      <p:sp>
        <p:nvSpPr>
          <p:cNvPr id="239" name="직선 연결선 7"/>
          <p:cNvSpPr/>
          <p:nvPr/>
        </p:nvSpPr>
        <p:spPr>
          <a:xfrm>
            <a:off x="4421177" y="2638661"/>
            <a:ext cx="3297383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0" name="직선 연결선 8"/>
          <p:cNvSpPr/>
          <p:nvPr/>
        </p:nvSpPr>
        <p:spPr>
          <a:xfrm>
            <a:off x="4184072" y="3677091"/>
            <a:ext cx="2917592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43" name="그룹 9"/>
          <p:cNvGrpSpPr/>
          <p:nvPr/>
        </p:nvGrpSpPr>
        <p:grpSpPr>
          <a:xfrm>
            <a:off x="3350766" y="4293985"/>
            <a:ext cx="5490468" cy="420548"/>
            <a:chOff x="0" y="0"/>
            <a:chExt cx="5490467" cy="420547"/>
          </a:xfrm>
        </p:grpSpPr>
        <p:sp>
          <p:nvSpPr>
            <p:cNvPr id="241" name="평행 사변형 2"/>
            <p:cNvSpPr/>
            <p:nvPr/>
          </p:nvSpPr>
          <p:spPr>
            <a:xfrm>
              <a:off x="0" y="-1"/>
              <a:ext cx="5490468" cy="42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99" y="0"/>
                  </a:lnTo>
                  <a:lnTo>
                    <a:pt x="21600" y="0"/>
                  </a:lnTo>
                  <a:lnTo>
                    <a:pt x="20501" y="2160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TextBox 6"/>
            <p:cNvSpPr txBox="1"/>
            <p:nvPr/>
          </p:nvSpPr>
          <p:spPr>
            <a:xfrm>
              <a:off x="1459210" y="25606"/>
              <a:ext cx="2386255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나눔바른고딕 Light"/>
                  <a:ea typeface="나눔바른고딕 Light"/>
                  <a:cs typeface="나눔바른고딕 Light"/>
                  <a:sym typeface="나눔바른고딕 Light"/>
                </a:defRPr>
              </a:pPr>
              <a:r>
                <a:t>들어주셔서 감사합니다.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선 연결선 21"/>
          <p:cNvSpPr/>
          <p:nvPr/>
        </p:nvSpPr>
        <p:spPr>
          <a:xfrm>
            <a:off x="-1" y="515945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8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118724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extBox 5"/>
          <p:cNvSpPr txBox="1"/>
          <p:nvPr/>
        </p:nvSpPr>
        <p:spPr>
          <a:xfrm>
            <a:off x="4453535" y="2721760"/>
            <a:ext cx="2897586" cy="2239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200000"/>
              </a:lnSpc>
              <a:defRPr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001/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선정</a:t>
            </a:r>
            <a:r>
              <a:rPr dirty="0"/>
              <a:t> </a:t>
            </a:r>
            <a:r>
              <a:rPr dirty="0" err="1"/>
              <a:t>배경</a:t>
            </a:r>
            <a:endParaRPr dirty="0"/>
          </a:p>
          <a:p>
            <a:pPr>
              <a:lnSpc>
                <a:spcPct val="200000"/>
              </a:lnSpc>
              <a:defRPr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002/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개요</a:t>
            </a:r>
            <a:endParaRPr dirty="0"/>
          </a:p>
          <a:p>
            <a:pPr>
              <a:lnSpc>
                <a:spcPct val="200000"/>
              </a:lnSpc>
              <a:defRPr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003/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</a:t>
            </a:r>
            <a:r>
              <a:rPr dirty="0" err="1"/>
              <a:t>방안</a:t>
            </a:r>
            <a:endParaRPr dirty="0"/>
          </a:p>
          <a:p>
            <a:pPr>
              <a:lnSpc>
                <a:spcPct val="200000"/>
              </a:lnSpc>
              <a:defRPr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rPr dirty="0"/>
              <a:t>004/ </a:t>
            </a:r>
            <a:r>
              <a:rPr dirty="0" err="1"/>
              <a:t>활용방안</a:t>
            </a:r>
            <a:r>
              <a:rPr dirty="0"/>
              <a:t> </a:t>
            </a:r>
            <a:r>
              <a:rPr dirty="0" err="1"/>
              <a:t>및</a:t>
            </a:r>
            <a:r>
              <a:rPr dirty="0"/>
              <a:t> </a:t>
            </a:r>
            <a:r>
              <a:rPr dirty="0" err="1"/>
              <a:t>기대효과</a:t>
            </a:r>
            <a:endParaRPr dirty="0"/>
          </a:p>
        </p:txBody>
      </p:sp>
      <p:pic>
        <p:nvPicPr>
          <p:cNvPr id="11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00" y="1642727"/>
            <a:ext cx="1828801" cy="69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Box 5"/>
          <p:cNvSpPr txBox="1"/>
          <p:nvPr/>
        </p:nvSpPr>
        <p:spPr>
          <a:xfrm>
            <a:off x="4965108" y="1743057"/>
            <a:ext cx="1581786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2600">
                <a:solidFill>
                  <a:srgbClr val="262626"/>
                </a:solidFill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lvl1pPr>
          </a:lstStyle>
          <a:p>
            <a:r>
              <a:t>Contents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2" y="-1"/>
            <a:ext cx="685800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2558318"/>
            <a:ext cx="6299200" cy="173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9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21" name="[위해다발품목]"/>
          <p:cNvSpPr txBox="1"/>
          <p:nvPr/>
        </p:nvSpPr>
        <p:spPr>
          <a:xfrm>
            <a:off x="5275567" y="1618909"/>
            <a:ext cx="1640866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1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[위해다발품목]</a:t>
            </a:r>
          </a:p>
        </p:txBody>
      </p:sp>
      <p:graphicFrame>
        <p:nvGraphicFramePr>
          <p:cNvPr id="122" name="2D 가로형 막대 차트"/>
          <p:cNvGraphicFramePr/>
          <p:nvPr/>
        </p:nvGraphicFramePr>
        <p:xfrm>
          <a:off x="293539" y="1956559"/>
          <a:ext cx="11374947" cy="4120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0~5세 부모 870명 대상 아동종합실태조사(보건복지부, 2018)">
            <a:extLst>
              <a:ext uri="{FF2B5EF4-FFF2-40B4-BE49-F238E27FC236}">
                <a16:creationId xmlns:a16="http://schemas.microsoft.com/office/drawing/2014/main" id="{F3E50074-8C3F-7046-9A27-9AB84CE33B25}"/>
              </a:ext>
            </a:extLst>
          </p:cNvPr>
          <p:cNvSpPr txBox="1"/>
          <p:nvPr/>
        </p:nvSpPr>
        <p:spPr>
          <a:xfrm>
            <a:off x="10698644" y="6489193"/>
            <a:ext cx="149335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ko-KR" altLang="en-US" dirty="0"/>
              <a:t>한국소비자원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6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graphicFrame>
        <p:nvGraphicFramePr>
          <p:cNvPr id="128" name="2D 원형 차트"/>
          <p:cNvGraphicFramePr/>
          <p:nvPr>
            <p:extLst>
              <p:ext uri="{D42A27DB-BD31-4B8C-83A1-F6EECF244321}">
                <p14:modId xmlns:p14="http://schemas.microsoft.com/office/powerpoint/2010/main" val="812019301"/>
              </p:ext>
            </p:extLst>
          </p:nvPr>
        </p:nvGraphicFramePr>
        <p:xfrm>
          <a:off x="1671895" y="1896711"/>
          <a:ext cx="3638639" cy="363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9" name="[초보 부모들의 유아에 대한 지식 부족]"/>
          <p:cNvSpPr txBox="1"/>
          <p:nvPr/>
        </p:nvSpPr>
        <p:spPr>
          <a:xfrm>
            <a:off x="3895706" y="1564943"/>
            <a:ext cx="4666692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[초보 부모들의 유아에 대한 지식 부족]</a:t>
            </a:r>
          </a:p>
        </p:txBody>
      </p:sp>
      <p:graphicFrame>
        <p:nvGraphicFramePr>
          <p:cNvPr id="130" name="2D 원형 차트"/>
          <p:cNvGraphicFramePr/>
          <p:nvPr>
            <p:extLst>
              <p:ext uri="{D42A27DB-BD31-4B8C-83A1-F6EECF244321}">
                <p14:modId xmlns:p14="http://schemas.microsoft.com/office/powerpoint/2010/main" val="3364472170"/>
              </p:ext>
            </p:extLst>
          </p:nvPr>
        </p:nvGraphicFramePr>
        <p:xfrm>
          <a:off x="6949617" y="1955421"/>
          <a:ext cx="4824871" cy="3521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1" name="부모 상담, 교육 이용 여부"/>
          <p:cNvSpPr txBox="1"/>
          <p:nvPr/>
        </p:nvSpPr>
        <p:spPr>
          <a:xfrm>
            <a:off x="2105405" y="5380107"/>
            <a:ext cx="2751405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just">
              <a:defRPr sz="21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pPr>
            <a:r>
              <a:t>부모 상담, 교육 </a:t>
            </a:r>
            <a:r>
              <a:rPr>
                <a:solidFill>
                  <a:srgbClr val="FF2600"/>
                </a:solidFill>
              </a:rPr>
              <a:t>이용</a:t>
            </a:r>
            <a:r>
              <a:t> 여부</a:t>
            </a:r>
          </a:p>
        </p:txBody>
      </p:sp>
      <p:sp>
        <p:nvSpPr>
          <p:cNvPr id="132" name="부모 상담, 교육 필요 여부"/>
          <p:cNvSpPr txBox="1"/>
          <p:nvPr/>
        </p:nvSpPr>
        <p:spPr>
          <a:xfrm>
            <a:off x="7333856" y="5380107"/>
            <a:ext cx="2752739" cy="36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just">
              <a:defRPr sz="21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pPr>
            <a:r>
              <a:t>부모 상담, 교육 </a:t>
            </a:r>
            <a:r>
              <a:rPr>
                <a:solidFill>
                  <a:srgbClr val="FF2600"/>
                </a:solidFill>
              </a:rPr>
              <a:t>필요</a:t>
            </a:r>
            <a:r>
              <a:t> 여부</a:t>
            </a:r>
          </a:p>
        </p:txBody>
      </p:sp>
      <p:sp>
        <p:nvSpPr>
          <p:cNvPr id="133" name="0~5세 부모 870명 대상 아동종합실태조사(보건복지부, 2018)"/>
          <p:cNvSpPr txBox="1"/>
          <p:nvPr/>
        </p:nvSpPr>
        <p:spPr>
          <a:xfrm>
            <a:off x="6978074" y="6532710"/>
            <a:ext cx="521392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dirty="0"/>
              <a:t>0~5세 </a:t>
            </a:r>
            <a:r>
              <a:rPr dirty="0" err="1"/>
              <a:t>부모</a:t>
            </a:r>
            <a:r>
              <a:rPr dirty="0"/>
              <a:t> 870명 </a:t>
            </a:r>
            <a:r>
              <a:rPr dirty="0" err="1"/>
              <a:t>대상</a:t>
            </a:r>
            <a:r>
              <a:rPr dirty="0"/>
              <a:t> </a:t>
            </a:r>
            <a:r>
              <a:rPr dirty="0" err="1"/>
              <a:t>아동종합실태조사</a:t>
            </a:r>
            <a:r>
              <a:rPr dirty="0"/>
              <a:t>(</a:t>
            </a:r>
            <a:r>
              <a:rPr dirty="0" err="1"/>
              <a:t>보건복지부</a:t>
            </a:r>
            <a:r>
              <a:rPr dirty="0"/>
              <a:t>, 2018)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6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7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39" name="[자녀의 안전에서 우려되는 부분]"/>
          <p:cNvSpPr txBox="1"/>
          <p:nvPr/>
        </p:nvSpPr>
        <p:spPr>
          <a:xfrm>
            <a:off x="4117746" y="1474231"/>
            <a:ext cx="3956508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[자녀의 안전에서 우려되는 부분]</a:t>
            </a:r>
          </a:p>
        </p:txBody>
      </p:sp>
      <p:graphicFrame>
        <p:nvGraphicFramePr>
          <p:cNvPr id="140" name="2D 가로형 막대 차트"/>
          <p:cNvGraphicFramePr/>
          <p:nvPr>
            <p:extLst>
              <p:ext uri="{D42A27DB-BD31-4B8C-83A1-F6EECF244321}">
                <p14:modId xmlns:p14="http://schemas.microsoft.com/office/powerpoint/2010/main" val="2369693746"/>
              </p:ext>
            </p:extLst>
          </p:nvPr>
        </p:nvGraphicFramePr>
        <p:xfrm>
          <a:off x="527505" y="2050740"/>
          <a:ext cx="9386620" cy="379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1" name="1순위"/>
          <p:cNvSpPr txBox="1"/>
          <p:nvPr/>
        </p:nvSpPr>
        <p:spPr>
          <a:xfrm>
            <a:off x="6123831" y="5977246"/>
            <a:ext cx="10621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FF7E7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dirty="0">
                <a:solidFill>
                  <a:schemeClr val="tx1"/>
                </a:solidFill>
              </a:rPr>
              <a:t>1순위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" name="0~5세 부모 870명 대상 아동종합실태조사(보건복지부, 2018)">
            <a:extLst>
              <a:ext uri="{FF2B5EF4-FFF2-40B4-BE49-F238E27FC236}">
                <a16:creationId xmlns:a16="http://schemas.microsoft.com/office/drawing/2014/main" id="{A1C74DF7-9D46-234E-8E4B-4E41A3DE7763}"/>
              </a:ext>
            </a:extLst>
          </p:cNvPr>
          <p:cNvSpPr txBox="1"/>
          <p:nvPr/>
        </p:nvSpPr>
        <p:spPr>
          <a:xfrm>
            <a:off x="6978074" y="6550223"/>
            <a:ext cx="521392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dirty="0"/>
              <a:t>0~5세 </a:t>
            </a:r>
            <a:r>
              <a:rPr dirty="0" err="1"/>
              <a:t>부모</a:t>
            </a:r>
            <a:r>
              <a:rPr dirty="0"/>
              <a:t> 870명 </a:t>
            </a:r>
            <a:r>
              <a:rPr dirty="0" err="1"/>
              <a:t>대상</a:t>
            </a:r>
            <a:r>
              <a:rPr dirty="0"/>
              <a:t> </a:t>
            </a:r>
            <a:r>
              <a:rPr dirty="0" err="1"/>
              <a:t>아동종합실태조사</a:t>
            </a:r>
            <a:r>
              <a:rPr dirty="0"/>
              <a:t>(</a:t>
            </a:r>
            <a:r>
              <a:rPr dirty="0" err="1"/>
              <a:t>보건복지부</a:t>
            </a:r>
            <a:r>
              <a:rPr dirty="0"/>
              <a:t>, 2018)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5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47" name="[자녀의 안전에서 우려되는 부분]"/>
          <p:cNvSpPr txBox="1"/>
          <p:nvPr/>
        </p:nvSpPr>
        <p:spPr>
          <a:xfrm>
            <a:off x="4117746" y="1474231"/>
            <a:ext cx="3956508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[자녀의 안전에서 우려되는 부분]</a:t>
            </a:r>
          </a:p>
        </p:txBody>
      </p:sp>
      <p:graphicFrame>
        <p:nvGraphicFramePr>
          <p:cNvPr id="148" name="2D 가로형 막대 차트"/>
          <p:cNvGraphicFramePr/>
          <p:nvPr>
            <p:extLst>
              <p:ext uri="{D42A27DB-BD31-4B8C-83A1-F6EECF244321}">
                <p14:modId xmlns:p14="http://schemas.microsoft.com/office/powerpoint/2010/main" val="42738219"/>
              </p:ext>
            </p:extLst>
          </p:nvPr>
        </p:nvGraphicFramePr>
        <p:xfrm>
          <a:off x="527505" y="2050740"/>
          <a:ext cx="9455885" cy="379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1순위">
            <a:extLst>
              <a:ext uri="{FF2B5EF4-FFF2-40B4-BE49-F238E27FC236}">
                <a16:creationId xmlns:a16="http://schemas.microsoft.com/office/drawing/2014/main" id="{FEBE7C8A-660D-2042-A61B-A211440C91FF}"/>
              </a:ext>
            </a:extLst>
          </p:cNvPr>
          <p:cNvSpPr txBox="1"/>
          <p:nvPr/>
        </p:nvSpPr>
        <p:spPr>
          <a:xfrm>
            <a:off x="6097382" y="5977246"/>
            <a:ext cx="111504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FF7E7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&lt;2</a:t>
            </a:r>
            <a:r>
              <a:rPr dirty="0">
                <a:solidFill>
                  <a:schemeClr val="tx1"/>
                </a:solidFill>
              </a:rPr>
              <a:t>순위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2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3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t>1. 아이디어 선정 배경</a:t>
            </a:r>
          </a:p>
        </p:txBody>
      </p:sp>
      <p:sp>
        <p:nvSpPr>
          <p:cNvPr id="155" name="[자녀의 안전에서 우려되는 부분]"/>
          <p:cNvSpPr txBox="1"/>
          <p:nvPr/>
        </p:nvSpPr>
        <p:spPr>
          <a:xfrm>
            <a:off x="4117746" y="1474231"/>
            <a:ext cx="3956508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424242"/>
                </a:solidFill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lvl1pPr>
          </a:lstStyle>
          <a:p>
            <a:r>
              <a:t>[자녀의 안전에서 우려되는 부분]</a:t>
            </a:r>
          </a:p>
        </p:txBody>
      </p:sp>
      <p:graphicFrame>
        <p:nvGraphicFramePr>
          <p:cNvPr id="156" name="2D 가로형 막대 차트"/>
          <p:cNvGraphicFramePr/>
          <p:nvPr>
            <p:extLst>
              <p:ext uri="{D42A27DB-BD31-4B8C-83A1-F6EECF244321}">
                <p14:modId xmlns:p14="http://schemas.microsoft.com/office/powerpoint/2010/main" val="2312968344"/>
              </p:ext>
            </p:extLst>
          </p:nvPr>
        </p:nvGraphicFramePr>
        <p:xfrm>
          <a:off x="527505" y="2050740"/>
          <a:ext cx="9455885" cy="379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1순위">
            <a:extLst>
              <a:ext uri="{FF2B5EF4-FFF2-40B4-BE49-F238E27FC236}">
                <a16:creationId xmlns:a16="http://schemas.microsoft.com/office/drawing/2014/main" id="{39B9D832-A2CC-9C4E-A070-AD686806F537}"/>
              </a:ext>
            </a:extLst>
          </p:cNvPr>
          <p:cNvSpPr txBox="1"/>
          <p:nvPr/>
        </p:nvSpPr>
        <p:spPr>
          <a:xfrm>
            <a:off x="6102191" y="5977246"/>
            <a:ext cx="110542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just">
              <a:defRPr sz="2400">
                <a:solidFill>
                  <a:srgbClr val="FF7E79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&lt;3</a:t>
            </a:r>
            <a:r>
              <a:rPr dirty="0">
                <a:solidFill>
                  <a:schemeClr val="tx1"/>
                </a:solidFill>
              </a:rPr>
              <a:t>순위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선 연결선 21"/>
          <p:cNvSpPr/>
          <p:nvPr/>
        </p:nvSpPr>
        <p:spPr>
          <a:xfrm>
            <a:off x="-1" y="863187"/>
            <a:ext cx="10798631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6" name="직선 연결선 22"/>
          <p:cNvSpPr/>
          <p:nvPr/>
        </p:nvSpPr>
        <p:spPr>
          <a:xfrm>
            <a:off x="1295400" y="6420291"/>
            <a:ext cx="10896600" cy="1"/>
          </a:xfrm>
          <a:prstGeom prst="line">
            <a:avLst/>
          </a:prstGeom>
          <a:ln w="38100">
            <a:solidFill>
              <a:srgbClr val="26262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7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85" y="465965"/>
            <a:ext cx="548244" cy="5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Box 1"/>
          <p:cNvSpPr txBox="1"/>
          <p:nvPr/>
        </p:nvSpPr>
        <p:spPr>
          <a:xfrm>
            <a:off x="173043" y="367878"/>
            <a:ext cx="4200653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latin typeface="Tmon몬소리OTF Black"/>
                <a:ea typeface="Tmon몬소리OTF Black"/>
                <a:cs typeface="Tmon몬소리OTF Black"/>
                <a:sym typeface="Tmon몬소리OTF Black"/>
              </a:defRPr>
            </a:pPr>
            <a:r>
              <a:rPr dirty="0"/>
              <a:t>1. </a:t>
            </a:r>
            <a:r>
              <a:rPr dirty="0" err="1"/>
              <a:t>아이디어</a:t>
            </a:r>
            <a:r>
              <a:rPr dirty="0"/>
              <a:t> </a:t>
            </a:r>
            <a:r>
              <a:rPr dirty="0" err="1"/>
              <a:t>선정</a:t>
            </a:r>
            <a:r>
              <a:rPr dirty="0"/>
              <a:t> </a:t>
            </a:r>
            <a:r>
              <a:rPr dirty="0" err="1"/>
              <a:t>배경</a:t>
            </a:r>
            <a:endParaRPr dirty="0"/>
          </a:p>
        </p:txBody>
      </p:sp>
      <p:sp>
        <p:nvSpPr>
          <p:cNvPr id="169" name="한국소비자원 소비자위해감시시스템(CISS) 2019에 따르면…"/>
          <p:cNvSpPr txBox="1"/>
          <p:nvPr/>
        </p:nvSpPr>
        <p:spPr>
          <a:xfrm>
            <a:off x="1802085" y="2870468"/>
            <a:ext cx="8587830" cy="1542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dirty="0" err="1"/>
              <a:t>한국소비자원</a:t>
            </a:r>
            <a:r>
              <a:rPr dirty="0"/>
              <a:t> </a:t>
            </a:r>
            <a:r>
              <a:rPr dirty="0" err="1"/>
              <a:t>소비자위해감시시스템</a:t>
            </a:r>
            <a:r>
              <a:rPr dirty="0"/>
              <a:t>(CISS) 2019에 </a:t>
            </a:r>
            <a:r>
              <a:rPr dirty="0" err="1"/>
              <a:t>따르면</a:t>
            </a:r>
            <a:endParaRPr dirty="0"/>
          </a:p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dirty="0">
                <a:solidFill>
                  <a:srgbClr val="0433FF"/>
                </a:solidFill>
              </a:rPr>
              <a:t>10세 </a:t>
            </a:r>
            <a:r>
              <a:rPr dirty="0" err="1">
                <a:solidFill>
                  <a:srgbClr val="0433FF"/>
                </a:solidFill>
              </a:rPr>
              <a:t>미만</a:t>
            </a:r>
            <a:r>
              <a:rPr dirty="0" err="1"/>
              <a:t>의</a:t>
            </a:r>
            <a:r>
              <a:rPr dirty="0"/>
              <a:t> </a:t>
            </a:r>
            <a:r>
              <a:rPr dirty="0" err="1"/>
              <a:t>경우</a:t>
            </a:r>
            <a:r>
              <a:rPr dirty="0"/>
              <a:t> </a:t>
            </a:r>
            <a:r>
              <a:rPr dirty="0" err="1"/>
              <a:t>전체</a:t>
            </a:r>
            <a:r>
              <a:rPr dirty="0"/>
              <a:t> </a:t>
            </a:r>
            <a:r>
              <a:rPr dirty="0" err="1"/>
              <a:t>위해발생장소</a:t>
            </a:r>
            <a:r>
              <a:rPr dirty="0"/>
              <a:t> </a:t>
            </a:r>
            <a:r>
              <a:rPr dirty="0" err="1"/>
              <a:t>중</a:t>
            </a:r>
            <a:r>
              <a:rPr dirty="0"/>
              <a:t> ‘</a:t>
            </a:r>
            <a:r>
              <a:rPr dirty="0" err="1">
                <a:solidFill>
                  <a:srgbClr val="FF2600"/>
                </a:solidFill>
              </a:rPr>
              <a:t>주택</a:t>
            </a:r>
            <a:r>
              <a:rPr dirty="0" err="1"/>
              <a:t>’이</a:t>
            </a:r>
            <a:r>
              <a:rPr dirty="0"/>
              <a:t> </a:t>
            </a:r>
            <a:r>
              <a:rPr dirty="0" err="1"/>
              <a:t>차지하는</a:t>
            </a:r>
            <a:r>
              <a:rPr dirty="0"/>
              <a:t> </a:t>
            </a:r>
            <a:r>
              <a:rPr dirty="0" err="1"/>
              <a:t>비율이</a:t>
            </a:r>
            <a:r>
              <a:rPr dirty="0"/>
              <a:t> </a:t>
            </a:r>
          </a:p>
          <a:p>
            <a:pPr algn="ctr" defTabSz="457200">
              <a:lnSpc>
                <a:spcPct val="150000"/>
              </a:lnSpc>
              <a:defRPr sz="2700"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sz="3100" dirty="0">
                <a:solidFill>
                  <a:srgbClr val="FF2600"/>
                </a:solidFill>
              </a:rPr>
              <a:t>71%</a:t>
            </a:r>
            <a:r>
              <a:rPr dirty="0"/>
              <a:t>로 </a:t>
            </a:r>
            <a:r>
              <a:rPr dirty="0" err="1"/>
              <a:t>높은</a:t>
            </a:r>
            <a:r>
              <a:rPr dirty="0"/>
              <a:t> </a:t>
            </a:r>
            <a:r>
              <a:rPr dirty="0" err="1"/>
              <a:t>비중을</a:t>
            </a:r>
            <a:r>
              <a:rPr dirty="0"/>
              <a:t> </a:t>
            </a:r>
            <a:r>
              <a:rPr dirty="0" err="1"/>
              <a:t>차지함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나눔고딕"/>
        <a:ea typeface="나눔고딕"/>
        <a:cs typeface="나눔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나눔고딕"/>
        <a:ea typeface="나눔고딕"/>
        <a:cs typeface="나눔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539</Words>
  <Application>Microsoft Macintosh PowerPoint</Application>
  <PresentationFormat>와이드스크린</PresentationFormat>
  <Paragraphs>76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나눔바른고딕 Light</vt:lpstr>
      <vt:lpstr>배달의민족 도현 OTF</vt:lpstr>
      <vt:lpstr>배달의민족 주아 OTF</vt:lpstr>
      <vt:lpstr>배달의민족 한나체 Air OTF</vt:lpstr>
      <vt:lpstr>배달의민족 한나체 Pro OTF</vt:lpstr>
      <vt:lpstr>Apple SD Gothic Neo</vt:lpstr>
      <vt:lpstr>BM Dohyeon</vt:lpstr>
      <vt:lpstr>BM Hanna Air</vt:lpstr>
      <vt:lpstr>나눔고딕</vt:lpstr>
      <vt:lpstr>Tmon몬소리 Black</vt:lpstr>
      <vt:lpstr>Tmon몬소리OTF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/>
  <cp:lastModifiedBy>홍 유진</cp:lastModifiedBy>
  <cp:revision>12</cp:revision>
  <dcterms:modified xsi:type="dcterms:W3CDTF">2020-07-15T08:16:22Z</dcterms:modified>
  <cp:category/>
</cp:coreProperties>
</file>